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6" r:id="rId9"/>
    <p:sldId id="267" r:id="rId10"/>
    <p:sldId id="268" r:id="rId11"/>
    <p:sldId id="269" r:id="rId12"/>
    <p:sldId id="270" r:id="rId13"/>
    <p:sldId id="263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7B26D"/>
    <a:srgbClr val="B50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3EB4A-A355-44F1-B883-F6289AE7D3A7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50F0C2-DADA-4941-8303-692B807CED3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5663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655E7-8042-4996-A8F0-473D9054F9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064ED1-FFBC-42C6-A542-017185519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62491-85E9-4EEA-A628-8CFD366E6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23A04-CD85-48BD-A40F-41EE5C922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82E22-E96A-42FB-893E-08C42F495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1413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E7C4-346E-49BB-A8F6-9A9F285B1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691C15-7D87-4819-8EF3-4C498F269E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BC26D-A736-4E18-9311-406E7650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453D1-F69A-43F4-9999-536091FA3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0B47E-4C59-4ED1-996B-AA2823714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2855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B25CAF-CE0B-4472-BE48-ED78AF6FA6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1DF5A9-3B75-4F1E-A0F1-C94C856087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E47FF-54A0-4957-B321-8DE5597A4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32336-D01E-44FB-9100-64236295E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A67EE-0B05-4B48-93D6-9071A8A7E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143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9DEA7-4B5D-40D1-9B73-87EB7BEE9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208B7-A33C-4841-BC84-08E0097B6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C6420-C729-4143-ACB0-9450E38E4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6F37A-F831-4253-AA84-E07107C17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A047B-3223-4EB9-91B3-59A581E6D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5710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5654C-3F85-4D33-954B-CC079F98E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FF5198-D22B-427D-8AF8-6B42DEFC2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84762-F48C-46D4-BC45-02564321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20AE3-8C65-41CF-A82B-443201C5E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EE05-53B6-4B72-96E4-C5BC9447D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2934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A5B23-C9B8-4133-BC5F-42C44EB47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02654-1D79-4FEA-AA41-84AC55E4F4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87A377-AD07-4A97-B01B-02554BC56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025A4-B384-4991-AD4A-B00503BA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AE956E-FBAC-4389-B5A6-852F43B4A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1D1D28-3804-46E6-BFE7-E10238019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42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B4EC6-D439-4B5D-A809-872048F74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CD71F-AF03-4028-824B-6AA774CF3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D65F6F-1901-4221-96B2-9ADE4FB6EF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7A0352-4720-4A42-9B30-46D407A0B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FA83C-E7BC-497E-866A-C6A2D1A3D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355CB5-41D1-4E43-AB88-F42E226D6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9693AC-A96F-40F5-8B94-55CBF3A81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6DCCB6-496D-4427-9D90-CC46A8980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8999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F818A-7554-4176-80DA-3C975AEB7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0E9C80-3130-4A9D-AB88-3562886C4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70DF5C-1190-4F8A-A7A3-6ABAC164A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9C5B6E-451F-4991-8A21-567C12945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0022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FFA2D8-0C10-499B-B0AC-23CD25667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FAAE4F-35E9-4387-BCF1-81C79E51E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8727F-E56A-4D32-B190-9EC47589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4238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9E94E-6F2A-4D92-A1B1-99DCE7BE8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7E327-A473-4B7A-BCED-202C88A7A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647056-58DC-4A3B-A6F0-5222A51D57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4F223C-7D42-45BC-BFEB-29A39A8D8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928E3-3669-453D-99CC-598AE4FFF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783E3-B865-4D63-BF20-09A34F233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7611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056EC-D1F4-488B-8956-033473DAF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4E98EF-C530-4467-99C4-20AAD1A81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15547-A956-48F7-8E1C-33E2C0B638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F860B-C9E5-47E5-B5A4-F215944F8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B74989-2ABB-42B7-A732-0B9109F9C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0F9F31-03C6-4C89-B1E6-C4ABD9BD6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132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5F0111-1E5B-4DA1-8445-32B9754C2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4520E9-2339-43EE-B9C9-9210B9D5F0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9934B-3BAB-4715-BAE3-5C1AFD85F5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A45D8-27E2-46F2-BF8F-F137832713AF}" type="datetimeFigureOut">
              <a:rPr lang="es-ES" smtClean="0"/>
              <a:t>04/05/2021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7131A-215C-41BC-B410-B6B846AFEC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F9046-153F-4753-94C3-CBF521A851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655E3-01F7-450D-BC2F-EE167661271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5131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8.png"/><Relationship Id="rId1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hyperlink" Target="https://intro2r.com/" TargetMode="External"/><Relationship Id="rId12" Type="http://schemas.openxmlformats.org/officeDocument/2006/relationships/hyperlink" Target="https://blog.rstudio.com/" TargetMode="External"/><Relationship Id="rId17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hyperlink" Target="https://www.data-to-viz.com/" TargetMode="External"/><Relationship Id="rId20" Type="http://schemas.openxmlformats.org/officeDocument/2006/relationships/hyperlink" Target="https://rpub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sgillespie.github.io/efficientR/" TargetMode="External"/><Relationship Id="rId11" Type="http://schemas.openxmlformats.org/officeDocument/2006/relationships/hyperlink" Target="https://stackoverflow.com/" TargetMode="External"/><Relationship Id="rId5" Type="http://schemas.openxmlformats.org/officeDocument/2006/relationships/hyperlink" Target="https://r4ds.had.co.nz/" TargetMode="External"/><Relationship Id="rId15" Type="http://schemas.openxmlformats.org/officeDocument/2006/relationships/image" Target="../media/image10.png"/><Relationship Id="rId10" Type="http://schemas.openxmlformats.org/officeDocument/2006/relationships/image" Target="../media/image7.png"/><Relationship Id="rId19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hyperlink" Target="https://stat545.com/" TargetMode="External"/><Relationship Id="rId1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1EDCB858-B4D4-443F-94AA-3366DB575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31" y="461848"/>
            <a:ext cx="2925398" cy="22671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6214521-B8BE-4CF1-9489-A62DDC035721}"/>
              </a:ext>
            </a:extLst>
          </p:cNvPr>
          <p:cNvSpPr/>
          <p:nvPr/>
        </p:nvSpPr>
        <p:spPr>
          <a:xfrm>
            <a:off x="3462129" y="1041442"/>
            <a:ext cx="819314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Basics and Foundations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436095-6285-418F-B747-3C57724DDCA5}"/>
              </a:ext>
            </a:extLst>
          </p:cNvPr>
          <p:cNvSpPr txBox="1"/>
          <p:nvPr/>
        </p:nvSpPr>
        <p:spPr>
          <a:xfrm>
            <a:off x="536731" y="5621712"/>
            <a:ext cx="32709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Daniel Estévez-Barcia</a:t>
            </a:r>
          </a:p>
          <a:p>
            <a:r>
              <a:rPr lang="en-US" sz="2800" i="1" dirty="0"/>
              <a:t>daeb@natur.gl</a:t>
            </a:r>
            <a:endParaRPr lang="es-ES" sz="2800" i="1" dirty="0"/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D407C698-9760-4FD0-8BF7-7254978744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497" y="4708563"/>
            <a:ext cx="2113772" cy="182629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1857D25-2D58-4792-BE85-7DC6CA7B975E}"/>
              </a:ext>
            </a:extLst>
          </p:cNvPr>
          <p:cNvSpPr/>
          <p:nvPr/>
        </p:nvSpPr>
        <p:spPr>
          <a:xfrm>
            <a:off x="7967978" y="2267367"/>
            <a:ext cx="36872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6698217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54FE50-8CA4-4F2F-8693-DCAC364389E3}"/>
              </a:ext>
            </a:extLst>
          </p:cNvPr>
          <p:cNvSpPr/>
          <p:nvPr/>
        </p:nvSpPr>
        <p:spPr>
          <a:xfrm>
            <a:off x="205273" y="191797"/>
            <a:ext cx="739381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Packages. Installing and loading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0E82338D-D9E8-48BE-B309-5DD82F171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EDFBA327-573E-4CA7-8E2F-7CE1CCBF16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40CFF4-BC31-490C-BB23-6941ED4B1610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">
            <a:extLst>
              <a:ext uri="{FF2B5EF4-FFF2-40B4-BE49-F238E27FC236}">
                <a16:creationId xmlns:a16="http://schemas.microsoft.com/office/drawing/2014/main" id="{2D8A341B-6A00-4712-9719-95FCBEAA0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2112" y="1245338"/>
            <a:ext cx="7047776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install.packages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“package1”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install.packages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“package2</a:t>
            </a:r>
            <a:r>
              <a:rPr lang="es-ES" altLang="es-ES" sz="2000" dirty="0">
                <a:solidFill>
                  <a:srgbClr val="00B050"/>
                </a:solidFill>
                <a:latin typeface="Consolas" panose="020B0609020204030204" pitchFamily="49" charset="0"/>
              </a:rPr>
              <a:t>”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install.packages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“package3</a:t>
            </a:r>
            <a:r>
              <a:rPr lang="es-ES" altLang="es-ES" sz="2000" dirty="0">
                <a:solidFill>
                  <a:srgbClr val="00B050"/>
                </a:solidFill>
                <a:latin typeface="Consolas" panose="020B0609020204030204" pitchFamily="49" charset="0"/>
              </a:rPr>
              <a:t>”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altLang="es-ES" sz="2000" dirty="0">
                <a:latin typeface="Consolas" panose="020B0609020204030204" pitchFamily="49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altLang="es-ES" sz="2000" dirty="0">
                <a:latin typeface="Consolas" panose="020B0609020204030204" pitchFamily="49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sz="2000" dirty="0" err="1">
                <a:latin typeface="Consolas" panose="020B0609020204030204" pitchFamily="49" charset="0"/>
              </a:rPr>
              <a:t>library</a:t>
            </a:r>
            <a:r>
              <a:rPr lang="es-ES" altLang="es-ES" sz="2000" dirty="0">
                <a:latin typeface="Consolas" panose="020B0609020204030204" pitchFamily="49" charset="0"/>
              </a:rPr>
              <a:t>(package1)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altLang="es-ES" sz="2000" dirty="0" err="1">
                <a:latin typeface="Consolas" panose="020B0609020204030204" pitchFamily="49" charset="0"/>
              </a:rPr>
              <a:t>library</a:t>
            </a:r>
            <a:r>
              <a:rPr lang="es-ES" altLang="es-ES" sz="2000" dirty="0">
                <a:latin typeface="Consolas" panose="020B0609020204030204" pitchFamily="49" charset="0"/>
              </a:rPr>
              <a:t>(package2)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altLang="es-ES" sz="2000" dirty="0" err="1">
                <a:latin typeface="Consolas" panose="020B0609020204030204" pitchFamily="49" charset="0"/>
              </a:rPr>
              <a:t>library</a:t>
            </a:r>
            <a:r>
              <a:rPr lang="es-ES" altLang="es-ES" sz="2000" dirty="0">
                <a:latin typeface="Consolas" panose="020B0609020204030204" pitchFamily="49" charset="0"/>
              </a:rPr>
              <a:t>(package3)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sz="2000" dirty="0">
                <a:latin typeface="Consolas" panose="020B0609020204030204" pitchFamily="49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sz="2000" dirty="0">
                <a:latin typeface="Consolas" panose="020B0609020204030204" pitchFamily="49" charset="0"/>
              </a:rPr>
              <a:t>.</a:t>
            </a: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9665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27A29780-5055-43B7-9297-C1B82EF785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2112" y="1245338"/>
            <a:ext cx="7047776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install.packages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“package1”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install.packages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“package2</a:t>
            </a:r>
            <a:r>
              <a:rPr lang="es-ES" altLang="es-ES" sz="2000" dirty="0">
                <a:solidFill>
                  <a:srgbClr val="00B050"/>
                </a:solidFill>
                <a:latin typeface="Consolas" panose="020B0609020204030204" pitchFamily="49" charset="0"/>
              </a:rPr>
              <a:t>”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install.packages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“package3</a:t>
            </a:r>
            <a:r>
              <a:rPr lang="es-ES" altLang="es-ES" sz="2000" dirty="0">
                <a:solidFill>
                  <a:srgbClr val="00B050"/>
                </a:solidFill>
                <a:latin typeface="Consolas" panose="020B0609020204030204" pitchFamily="49" charset="0"/>
              </a:rPr>
              <a:t>”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altLang="es-ES" sz="2000" dirty="0">
                <a:latin typeface="Consolas" panose="020B0609020204030204" pitchFamily="49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altLang="es-ES" sz="2000" dirty="0">
                <a:latin typeface="Consolas" panose="020B0609020204030204" pitchFamily="49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sz="2000" dirty="0" err="1">
                <a:latin typeface="Consolas" panose="020B0609020204030204" pitchFamily="49" charset="0"/>
              </a:rPr>
              <a:t>library</a:t>
            </a:r>
            <a:r>
              <a:rPr lang="es-ES" altLang="es-ES" sz="2000" dirty="0">
                <a:latin typeface="Consolas" panose="020B0609020204030204" pitchFamily="49" charset="0"/>
              </a:rPr>
              <a:t>(package1)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altLang="es-ES" sz="2000" dirty="0" err="1">
                <a:latin typeface="Consolas" panose="020B0609020204030204" pitchFamily="49" charset="0"/>
              </a:rPr>
              <a:t>library</a:t>
            </a:r>
            <a:r>
              <a:rPr lang="es-ES" altLang="es-ES" sz="2000" dirty="0">
                <a:latin typeface="Consolas" panose="020B0609020204030204" pitchFamily="49" charset="0"/>
              </a:rPr>
              <a:t>(package2)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altLang="es-ES" sz="2000" dirty="0" err="1">
                <a:latin typeface="Consolas" panose="020B0609020204030204" pitchFamily="49" charset="0"/>
              </a:rPr>
              <a:t>library</a:t>
            </a:r>
            <a:r>
              <a:rPr lang="es-ES" altLang="es-ES" sz="2000" dirty="0">
                <a:latin typeface="Consolas" panose="020B0609020204030204" pitchFamily="49" charset="0"/>
              </a:rPr>
              <a:t>(package3)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sz="2000" dirty="0">
                <a:latin typeface="Consolas" panose="020B0609020204030204" pitchFamily="49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sz="2000" dirty="0">
                <a:latin typeface="Consolas" panose="020B0609020204030204" pitchFamily="49" charset="0"/>
              </a:rPr>
              <a:t>.</a:t>
            </a: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54FE50-8CA4-4F2F-8693-DCAC364389E3}"/>
              </a:ext>
            </a:extLst>
          </p:cNvPr>
          <p:cNvSpPr/>
          <p:nvPr/>
        </p:nvSpPr>
        <p:spPr>
          <a:xfrm>
            <a:off x="205273" y="191797"/>
            <a:ext cx="739381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Packages. Installing and loading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0E82338D-D9E8-48BE-B309-5DD82F171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EDFBA327-573E-4CA7-8E2F-7CE1CCBF16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40CFF4-BC31-490C-BB23-6941ED4B1610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ultiplication Sign 1">
            <a:extLst>
              <a:ext uri="{FF2B5EF4-FFF2-40B4-BE49-F238E27FC236}">
                <a16:creationId xmlns:a16="http://schemas.microsoft.com/office/drawing/2014/main" id="{DE1A435A-08C9-40A3-A89E-E4E6C2198E2D}"/>
              </a:ext>
            </a:extLst>
          </p:cNvPr>
          <p:cNvSpPr/>
          <p:nvPr/>
        </p:nvSpPr>
        <p:spPr>
          <a:xfrm>
            <a:off x="2895600" y="442625"/>
            <a:ext cx="5600700" cy="5016758"/>
          </a:xfrm>
          <a:prstGeom prst="mathMultiply">
            <a:avLst>
              <a:gd name="adj1" fmla="val 9660"/>
            </a:avLst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4962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54FE50-8CA4-4F2F-8693-DCAC364389E3}"/>
              </a:ext>
            </a:extLst>
          </p:cNvPr>
          <p:cNvSpPr/>
          <p:nvPr/>
        </p:nvSpPr>
        <p:spPr>
          <a:xfrm>
            <a:off x="205273" y="191797"/>
            <a:ext cx="739381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Packages. Installing and loading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0E82338D-D9E8-48BE-B309-5DD82F171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EDFBA327-573E-4CA7-8E2F-7CE1CCBF16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40CFF4-BC31-490C-BB23-6941ED4B1610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DECA1EB-3D98-4141-A835-7853DA8B74E8}"/>
              </a:ext>
            </a:extLst>
          </p:cNvPr>
          <p:cNvSpPr txBox="1"/>
          <p:nvPr/>
        </p:nvSpPr>
        <p:spPr>
          <a:xfrm>
            <a:off x="1832251" y="1396990"/>
            <a:ext cx="842486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#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Package</a:t>
            </a:r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names</a:t>
            </a:r>
            <a:endParaRPr lang="es-ES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es-ES" dirty="0" err="1">
                <a:latin typeface="Consolas" panose="020B0609020204030204" pitchFamily="49" charset="0"/>
              </a:rPr>
              <a:t>packages</a:t>
            </a:r>
            <a:r>
              <a:rPr lang="es-ES" dirty="0">
                <a:latin typeface="Consolas" panose="020B0609020204030204" pitchFamily="49" charset="0"/>
              </a:rPr>
              <a:t> &lt;- c(</a:t>
            </a:r>
            <a:r>
              <a:rPr lang="es-ES" dirty="0">
                <a:solidFill>
                  <a:srgbClr val="00B050"/>
                </a:solidFill>
                <a:latin typeface="Consolas" panose="020B0609020204030204" pitchFamily="49" charset="0"/>
              </a:rPr>
              <a:t>“package1”</a:t>
            </a:r>
            <a:r>
              <a:rPr lang="es-ES" dirty="0">
                <a:latin typeface="Consolas" panose="020B0609020204030204" pitchFamily="49" charset="0"/>
              </a:rPr>
              <a:t>,</a:t>
            </a:r>
            <a:r>
              <a:rPr lang="es-ES" dirty="0">
                <a:solidFill>
                  <a:srgbClr val="00B050"/>
                </a:solidFill>
                <a:latin typeface="Consolas" panose="020B0609020204030204" pitchFamily="49" charset="0"/>
              </a:rPr>
              <a:t> “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package2</a:t>
            </a:r>
            <a:r>
              <a:rPr lang="es-ES" altLang="es-ES" dirty="0">
                <a:solidFill>
                  <a:srgbClr val="00B050"/>
                </a:solidFill>
                <a:latin typeface="Consolas" panose="020B0609020204030204" pitchFamily="49" charset="0"/>
              </a:rPr>
              <a:t>”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“package3”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“…”</a:t>
            </a:r>
            <a:r>
              <a:rPr lang="es-ES" dirty="0">
                <a:latin typeface="Consolas" panose="020B0609020204030204" pitchFamily="49" charset="0"/>
              </a:rPr>
              <a:t>)</a:t>
            </a:r>
          </a:p>
          <a:p>
            <a:endParaRPr lang="es-ES" dirty="0">
              <a:latin typeface="Consolas" panose="020B0609020204030204" pitchFamily="49" charset="0"/>
            </a:endParaRPr>
          </a:p>
          <a:p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#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Installing</a:t>
            </a:r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packages</a:t>
            </a:r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if</a:t>
            </a:r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they</a:t>
            </a:r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 are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not</a:t>
            </a:r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installed</a:t>
            </a:r>
            <a:endParaRPr lang="es-ES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es-ES" dirty="0" err="1">
                <a:latin typeface="Consolas" panose="020B0609020204030204" pitchFamily="49" charset="0"/>
              </a:rPr>
              <a:t>installed_packages</a:t>
            </a:r>
            <a:r>
              <a:rPr lang="es-ES" dirty="0">
                <a:latin typeface="Consolas" panose="020B0609020204030204" pitchFamily="49" charset="0"/>
              </a:rPr>
              <a:t> &lt;- </a:t>
            </a:r>
            <a:r>
              <a:rPr lang="es-ES" dirty="0" err="1">
                <a:latin typeface="Consolas" panose="020B0609020204030204" pitchFamily="49" charset="0"/>
              </a:rPr>
              <a:t>packages</a:t>
            </a:r>
            <a:r>
              <a:rPr lang="es-ES" dirty="0">
                <a:latin typeface="Consolas" panose="020B0609020204030204" pitchFamily="49" charset="0"/>
              </a:rPr>
              <a:t> %in% </a:t>
            </a:r>
            <a:r>
              <a:rPr lang="es-ES" dirty="0" err="1">
                <a:latin typeface="Consolas" panose="020B0609020204030204" pitchFamily="49" charset="0"/>
              </a:rPr>
              <a:t>rownames</a:t>
            </a:r>
            <a:r>
              <a:rPr lang="es-ES" dirty="0">
                <a:latin typeface="Consolas" panose="020B0609020204030204" pitchFamily="49" charset="0"/>
              </a:rPr>
              <a:t>(</a:t>
            </a:r>
            <a:r>
              <a:rPr lang="es-ES" dirty="0" err="1">
                <a:latin typeface="Consolas" panose="020B0609020204030204" pitchFamily="49" charset="0"/>
              </a:rPr>
              <a:t>installed.packages</a:t>
            </a:r>
            <a:r>
              <a:rPr lang="es-ES" dirty="0">
                <a:latin typeface="Consolas" panose="020B0609020204030204" pitchFamily="49" charset="0"/>
              </a:rPr>
              <a:t>())</a:t>
            </a:r>
          </a:p>
          <a:p>
            <a:r>
              <a:rPr lang="es-ES" dirty="0" err="1">
                <a:latin typeface="Consolas" panose="020B0609020204030204" pitchFamily="49" charset="0"/>
              </a:rPr>
              <a:t>if</a:t>
            </a:r>
            <a:r>
              <a:rPr lang="es-ES" dirty="0">
                <a:latin typeface="Consolas" panose="020B0609020204030204" pitchFamily="49" charset="0"/>
              </a:rPr>
              <a:t> (</a:t>
            </a:r>
            <a:r>
              <a:rPr lang="es-ES" dirty="0" err="1">
                <a:latin typeface="Consolas" panose="020B0609020204030204" pitchFamily="49" charset="0"/>
              </a:rPr>
              <a:t>any</a:t>
            </a:r>
            <a:r>
              <a:rPr lang="es-ES" dirty="0">
                <a:latin typeface="Consolas" panose="020B0609020204030204" pitchFamily="49" charset="0"/>
              </a:rPr>
              <a:t>(</a:t>
            </a:r>
            <a:r>
              <a:rPr lang="es-ES" dirty="0" err="1">
                <a:latin typeface="Consolas" panose="020B0609020204030204" pitchFamily="49" charset="0"/>
              </a:rPr>
              <a:t>installed_packages</a:t>
            </a:r>
            <a:r>
              <a:rPr lang="es-ES" dirty="0">
                <a:latin typeface="Consolas" panose="020B0609020204030204" pitchFamily="49" charset="0"/>
              </a:rPr>
              <a:t> == FALSE)) {</a:t>
            </a:r>
          </a:p>
          <a:p>
            <a:r>
              <a:rPr lang="es-ES" dirty="0">
                <a:latin typeface="Consolas" panose="020B0609020204030204" pitchFamily="49" charset="0"/>
              </a:rPr>
              <a:t>  </a:t>
            </a:r>
            <a:r>
              <a:rPr lang="es-ES" dirty="0" err="1">
                <a:latin typeface="Consolas" panose="020B0609020204030204" pitchFamily="49" charset="0"/>
              </a:rPr>
              <a:t>install.packages</a:t>
            </a:r>
            <a:r>
              <a:rPr lang="es-ES" dirty="0">
                <a:latin typeface="Consolas" panose="020B0609020204030204" pitchFamily="49" charset="0"/>
              </a:rPr>
              <a:t>(</a:t>
            </a:r>
            <a:r>
              <a:rPr lang="es-ES" dirty="0" err="1">
                <a:latin typeface="Consolas" panose="020B0609020204030204" pitchFamily="49" charset="0"/>
              </a:rPr>
              <a:t>packages</a:t>
            </a:r>
            <a:r>
              <a:rPr lang="es-ES" dirty="0">
                <a:latin typeface="Consolas" panose="020B0609020204030204" pitchFamily="49" charset="0"/>
              </a:rPr>
              <a:t>[!</a:t>
            </a:r>
            <a:r>
              <a:rPr lang="es-ES" dirty="0" err="1">
                <a:latin typeface="Consolas" panose="020B0609020204030204" pitchFamily="49" charset="0"/>
              </a:rPr>
              <a:t>installed_packages</a:t>
            </a:r>
            <a:r>
              <a:rPr lang="es-ES" dirty="0">
                <a:latin typeface="Consolas" panose="020B0609020204030204" pitchFamily="49" charset="0"/>
              </a:rPr>
              <a:t>])</a:t>
            </a:r>
          </a:p>
          <a:p>
            <a:r>
              <a:rPr lang="es-ES" dirty="0">
                <a:latin typeface="Consolas" panose="020B0609020204030204" pitchFamily="49" charset="0"/>
              </a:rPr>
              <a:t>}</a:t>
            </a:r>
          </a:p>
          <a:p>
            <a:endParaRPr lang="es-ES" dirty="0">
              <a:latin typeface="Consolas" panose="020B0609020204030204" pitchFamily="49" charset="0"/>
            </a:endParaRPr>
          </a:p>
          <a:p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#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Loading</a:t>
            </a:r>
            <a:r>
              <a:rPr lang="es-ES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s-ES" dirty="0" err="1">
                <a:solidFill>
                  <a:srgbClr val="00B0F0"/>
                </a:solidFill>
                <a:latin typeface="Consolas" panose="020B0609020204030204" pitchFamily="49" charset="0"/>
              </a:rPr>
              <a:t>packages</a:t>
            </a:r>
            <a:endParaRPr lang="es-ES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es-ES" dirty="0">
                <a:latin typeface="Consolas" panose="020B0609020204030204" pitchFamily="49" charset="0"/>
              </a:rPr>
              <a:t>invisible(</a:t>
            </a:r>
            <a:r>
              <a:rPr lang="es-ES" dirty="0" err="1">
                <a:latin typeface="Consolas" panose="020B0609020204030204" pitchFamily="49" charset="0"/>
              </a:rPr>
              <a:t>lapply</a:t>
            </a:r>
            <a:r>
              <a:rPr lang="es-ES" dirty="0">
                <a:latin typeface="Consolas" panose="020B0609020204030204" pitchFamily="49" charset="0"/>
              </a:rPr>
              <a:t>(</a:t>
            </a:r>
            <a:r>
              <a:rPr lang="es-ES" dirty="0" err="1">
                <a:latin typeface="Consolas" panose="020B0609020204030204" pitchFamily="49" charset="0"/>
              </a:rPr>
              <a:t>packages</a:t>
            </a:r>
            <a:r>
              <a:rPr lang="es-ES" dirty="0">
                <a:latin typeface="Consolas" panose="020B0609020204030204" pitchFamily="49" charset="0"/>
              </a:rPr>
              <a:t>, </a:t>
            </a:r>
            <a:r>
              <a:rPr lang="es-ES" dirty="0" err="1">
                <a:latin typeface="Consolas" panose="020B0609020204030204" pitchFamily="49" charset="0"/>
              </a:rPr>
              <a:t>library</a:t>
            </a:r>
            <a:r>
              <a:rPr lang="es-ES" dirty="0">
                <a:latin typeface="Consolas" panose="020B0609020204030204" pitchFamily="49" charset="0"/>
              </a:rPr>
              <a:t>, </a:t>
            </a:r>
            <a:r>
              <a:rPr lang="es-ES" dirty="0" err="1">
                <a:latin typeface="Consolas" panose="020B0609020204030204" pitchFamily="49" charset="0"/>
              </a:rPr>
              <a:t>character.only</a:t>
            </a:r>
            <a:r>
              <a:rPr lang="es-ES" dirty="0">
                <a:latin typeface="Consolas" panose="020B0609020204030204" pitchFamily="49" charset="0"/>
              </a:rPr>
              <a:t> = TRUE))</a:t>
            </a:r>
          </a:p>
        </p:txBody>
      </p:sp>
    </p:spTree>
    <p:extLst>
      <p:ext uri="{BB962C8B-B14F-4D97-AF65-F5344CB8AC3E}">
        <p14:creationId xmlns:p14="http://schemas.microsoft.com/office/powerpoint/2010/main" val="117155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75E92B6D-A964-49DA-85A8-66E422866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A5EDFCF6-FFB0-4E14-B3CA-3FBE98F456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2429304-5658-4C14-B6AA-674F0B1A72C0}"/>
              </a:ext>
            </a:extLst>
          </p:cNvPr>
          <p:cNvSpPr/>
          <p:nvPr/>
        </p:nvSpPr>
        <p:spPr>
          <a:xfrm>
            <a:off x="1230361" y="6144175"/>
            <a:ext cx="26169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Basics and Foundations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09B7F9-DF6A-4A4C-AC89-3EC7720CD4B8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8A54047-219A-4B7B-BAD9-8B05360762F0}"/>
              </a:ext>
            </a:extLst>
          </p:cNvPr>
          <p:cNvSpPr/>
          <p:nvPr/>
        </p:nvSpPr>
        <p:spPr>
          <a:xfrm>
            <a:off x="307908" y="196982"/>
            <a:ext cx="55615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Meet your new friends: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03BBC212-8FC5-4E06-955D-E74A303F87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70" y="2429183"/>
            <a:ext cx="1462914" cy="21943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341302-2662-4799-B2C8-B13F4E605F3E}"/>
              </a:ext>
            </a:extLst>
          </p:cNvPr>
          <p:cNvSpPr txBox="1"/>
          <p:nvPr/>
        </p:nvSpPr>
        <p:spPr>
          <a:xfrm>
            <a:off x="389861" y="4719037"/>
            <a:ext cx="38191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hlinkClick r:id="rId5"/>
              </a:rPr>
              <a:t>https://r4ds.had.co.nz/</a:t>
            </a:r>
            <a:endParaRPr lang="es-ES" dirty="0"/>
          </a:p>
          <a:p>
            <a:r>
              <a:rPr lang="es-ES" dirty="0">
                <a:hlinkClick r:id="rId6"/>
              </a:rPr>
              <a:t>https://csgillespie.github.io/efficientR/</a:t>
            </a:r>
            <a:endParaRPr lang="es-ES" dirty="0"/>
          </a:p>
          <a:p>
            <a:r>
              <a:rPr lang="es-ES" dirty="0">
                <a:hlinkClick r:id="rId7"/>
              </a:rPr>
              <a:t>https://intro2r.com/</a:t>
            </a:r>
            <a:endParaRPr lang="es-ES" dirty="0"/>
          </a:p>
        </p:txBody>
      </p:sp>
      <p:pic>
        <p:nvPicPr>
          <p:cNvPr id="13" name="Picture 12" descr="A blue square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2C4E288A-8186-4DBE-BCBF-3483B6C46C9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681" y="2026452"/>
            <a:ext cx="1324694" cy="13246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331CB24-8C25-4008-A754-971FF21DD57B}"/>
              </a:ext>
            </a:extLst>
          </p:cNvPr>
          <p:cNvSpPr txBox="1"/>
          <p:nvPr/>
        </p:nvSpPr>
        <p:spPr>
          <a:xfrm>
            <a:off x="9020179" y="3458139"/>
            <a:ext cx="2155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hlinkClick r:id="rId9"/>
              </a:rPr>
              <a:t>https://stat545.com/</a:t>
            </a:r>
            <a:endParaRPr lang="es-ES" dirty="0"/>
          </a:p>
        </p:txBody>
      </p:sp>
      <p:pic>
        <p:nvPicPr>
          <p:cNvPr id="17" name="Picture 16" descr="Logo&#10;&#10;Description automatically generated with medium confidence">
            <a:extLst>
              <a:ext uri="{FF2B5EF4-FFF2-40B4-BE49-F238E27FC236}">
                <a16:creationId xmlns:a16="http://schemas.microsoft.com/office/drawing/2014/main" id="{A0C0B728-EE35-47BF-830F-4AAEF19040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564" y="4103546"/>
            <a:ext cx="4580031" cy="91306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A15A79C-757C-47A8-8C0A-EC8795815F53}"/>
              </a:ext>
            </a:extLst>
          </p:cNvPr>
          <p:cNvSpPr txBox="1"/>
          <p:nvPr/>
        </p:nvSpPr>
        <p:spPr>
          <a:xfrm>
            <a:off x="7515838" y="5016607"/>
            <a:ext cx="2713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hlinkClick r:id="rId11"/>
              </a:rPr>
              <a:t>https://stackoverflow.com/</a:t>
            </a:r>
            <a:endParaRPr lang="es-E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88545C-CC53-4E21-8B39-23B677CF02DA}"/>
              </a:ext>
            </a:extLst>
          </p:cNvPr>
          <p:cNvSpPr txBox="1"/>
          <p:nvPr/>
        </p:nvSpPr>
        <p:spPr>
          <a:xfrm>
            <a:off x="7862726" y="1293433"/>
            <a:ext cx="2591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hlinkClick r:id="rId12"/>
              </a:rPr>
              <a:t>https://blog.rstudio.com/</a:t>
            </a:r>
            <a:endParaRPr lang="es-ES" dirty="0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B9B31C1F-ED7F-457A-A043-6D7F4160C33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894000" y="340933"/>
            <a:ext cx="4076700" cy="952500"/>
          </a:xfrm>
          <a:prstGeom prst="rect">
            <a:avLst/>
          </a:prstGeom>
        </p:spPr>
      </p:pic>
      <p:pic>
        <p:nvPicPr>
          <p:cNvPr id="25" name="Picture 2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977A62FA-BC89-4DFF-8CED-6BEB79BFCCC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184" y="2429183"/>
            <a:ext cx="1461600" cy="219436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64895FF-6612-4137-A513-E10D1B3286D1}"/>
              </a:ext>
            </a:extLst>
          </p:cNvPr>
          <p:cNvSpPr txBox="1"/>
          <p:nvPr/>
        </p:nvSpPr>
        <p:spPr>
          <a:xfrm>
            <a:off x="5530079" y="3438172"/>
            <a:ext cx="29878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hlinkClick r:id="rId16"/>
              </a:rPr>
              <a:t>https://www.data-to-viz.com/</a:t>
            </a:r>
            <a:endParaRPr lang="es-ES" dirty="0"/>
          </a:p>
        </p:txBody>
      </p:sp>
      <p:pic>
        <p:nvPicPr>
          <p:cNvPr id="29" name="Picture 28" descr="A picture containing diagram&#10;&#10;Description automatically generated">
            <a:extLst>
              <a:ext uri="{FF2B5EF4-FFF2-40B4-BE49-F238E27FC236}">
                <a16:creationId xmlns:a16="http://schemas.microsoft.com/office/drawing/2014/main" id="{721ECE3E-DFF9-4D37-BC40-5C4644E43A2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758" y="1601525"/>
            <a:ext cx="2017323" cy="2017323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F195109-4FA7-4042-99C9-1D42282CB86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080" y="2423702"/>
            <a:ext cx="1678028" cy="2374622"/>
          </a:xfrm>
          <a:prstGeom prst="rect">
            <a:avLst/>
          </a:prstGeom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24C19B46-BF11-41E5-A45B-C479DC24F0A5}"/>
              </a:ext>
            </a:extLst>
          </p:cNvPr>
          <p:cNvPicPr>
            <a:picLocks noChangeAspect="1"/>
          </p:cNvPicPr>
          <p:nvPr/>
        </p:nvPicPr>
        <p:blipFill>
          <a:blip r:embed="rId1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646" y="914709"/>
            <a:ext cx="2155698" cy="102282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EEE6421-95E2-4913-9138-E9F5D3498E0C}"/>
              </a:ext>
            </a:extLst>
          </p:cNvPr>
          <p:cNvSpPr txBox="1"/>
          <p:nvPr/>
        </p:nvSpPr>
        <p:spPr>
          <a:xfrm>
            <a:off x="1331833" y="1720150"/>
            <a:ext cx="2017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hlinkClick r:id="rId20"/>
              </a:rPr>
              <a:t>https://rpubs.com/</a:t>
            </a:r>
            <a:endParaRPr lang="es-E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19AB7DB-1FD4-4E2E-8689-8F04C20DBAA0}"/>
              </a:ext>
            </a:extLst>
          </p:cNvPr>
          <p:cNvSpPr/>
          <p:nvPr/>
        </p:nvSpPr>
        <p:spPr>
          <a:xfrm>
            <a:off x="3344997" y="1988850"/>
            <a:ext cx="1959428" cy="289864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5091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590091-B94B-4632-A963-D72ABC74C839}"/>
              </a:ext>
            </a:extLst>
          </p:cNvPr>
          <p:cNvSpPr/>
          <p:nvPr/>
        </p:nvSpPr>
        <p:spPr>
          <a:xfrm>
            <a:off x="205273" y="191797"/>
            <a:ext cx="571765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Objectives of the course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4E625C-D30C-4C39-865E-385E96D1B963}"/>
              </a:ext>
            </a:extLst>
          </p:cNvPr>
          <p:cNvSpPr txBox="1"/>
          <p:nvPr/>
        </p:nvSpPr>
        <p:spPr>
          <a:xfrm>
            <a:off x="1911220" y="1275638"/>
            <a:ext cx="836955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Being comfortable in an R environment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Learn to load, clean and manipulate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Perform</a:t>
            </a:r>
            <a:r>
              <a:rPr lang="es-ES" sz="2800" dirty="0"/>
              <a:t> </a:t>
            </a:r>
            <a:r>
              <a:rPr lang="es-ES" sz="2800" dirty="0" err="1"/>
              <a:t>exploratory</a:t>
            </a:r>
            <a:r>
              <a:rPr lang="es-ES" sz="2800" dirty="0"/>
              <a:t> </a:t>
            </a:r>
            <a:r>
              <a:rPr lang="es-ES" sz="2800" dirty="0" err="1"/>
              <a:t>analyses</a:t>
            </a:r>
            <a:r>
              <a:rPr lang="es-ES" sz="2800" dirty="0"/>
              <a:t> and </a:t>
            </a:r>
            <a:r>
              <a:rPr lang="es-ES" sz="2800" dirty="0" err="1"/>
              <a:t>visualization</a:t>
            </a:r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Produce </a:t>
            </a:r>
            <a:r>
              <a:rPr lang="es-ES" sz="2800" dirty="0" err="1"/>
              <a:t>ready-to-publish</a:t>
            </a:r>
            <a:r>
              <a:rPr lang="es-ES" sz="2800" dirty="0"/>
              <a:t> </a:t>
            </a:r>
            <a:r>
              <a:rPr lang="es-ES" sz="2800" dirty="0" err="1"/>
              <a:t>results</a:t>
            </a:r>
            <a:r>
              <a:rPr lang="es-ES" sz="2800" dirty="0"/>
              <a:t> and </a:t>
            </a:r>
            <a:r>
              <a:rPr lang="es-ES" sz="2800" dirty="0" err="1"/>
              <a:t>graphs</a:t>
            </a:r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Write</a:t>
            </a:r>
            <a:r>
              <a:rPr lang="es-ES" sz="2800" dirty="0"/>
              <a:t> scripts </a:t>
            </a:r>
            <a:r>
              <a:rPr lang="es-ES" sz="2800" dirty="0" err="1"/>
              <a:t>for</a:t>
            </a:r>
            <a:r>
              <a:rPr lang="es-ES" sz="2800" dirty="0"/>
              <a:t> </a:t>
            </a:r>
            <a:r>
              <a:rPr lang="es-ES" sz="2800" dirty="0" err="1"/>
              <a:t>future</a:t>
            </a:r>
            <a:r>
              <a:rPr lang="es-ES" sz="2800" dirty="0"/>
              <a:t> </a:t>
            </a:r>
            <a:r>
              <a:rPr lang="es-ES" sz="2800" dirty="0" err="1"/>
              <a:t>you</a:t>
            </a:r>
            <a:r>
              <a:rPr lang="es-ES" sz="2800" dirty="0"/>
              <a:t> and </a:t>
            </a:r>
            <a:r>
              <a:rPr lang="es-ES" sz="2800" dirty="0" err="1"/>
              <a:t>others</a:t>
            </a:r>
            <a:endParaRPr lang="es-ES" sz="2800" dirty="0"/>
          </a:p>
        </p:txBody>
      </p:sp>
      <p:pic>
        <p:nvPicPr>
          <p:cNvPr id="6" name="Picture 5" descr="Logo, icon&#10;&#10;Description automatically generated">
            <a:extLst>
              <a:ext uri="{FF2B5EF4-FFF2-40B4-BE49-F238E27FC236}">
                <a16:creationId xmlns:a16="http://schemas.microsoft.com/office/drawing/2014/main" id="{C345E2E6-B72C-424E-8293-49F73B6DB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6C399A13-1FF7-4469-8E88-C272708EE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4AC8503-9D4A-45F5-88FC-F0F829E20969}"/>
              </a:ext>
            </a:extLst>
          </p:cNvPr>
          <p:cNvSpPr/>
          <p:nvPr/>
        </p:nvSpPr>
        <p:spPr>
          <a:xfrm>
            <a:off x="1230361" y="6144175"/>
            <a:ext cx="26169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Basics and Foundations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34CF0B-CFA6-42B8-8679-AF534B34275A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3802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5EEA0CD1-85D5-417F-AEA1-3B63E88C0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450AC7CB-FC00-4DB7-8EF1-81C590D9E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F92CCA0-D388-4454-8412-FE7B63A80B94}"/>
              </a:ext>
            </a:extLst>
          </p:cNvPr>
          <p:cNvSpPr/>
          <p:nvPr/>
        </p:nvSpPr>
        <p:spPr>
          <a:xfrm>
            <a:off x="1230361" y="6144175"/>
            <a:ext cx="26169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Basics and Foundations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EF2C26-F66E-45F4-8C5E-3AB254C1E0A9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B5F79D0-A323-4320-B521-CDFB9124385E}"/>
              </a:ext>
            </a:extLst>
          </p:cNvPr>
          <p:cNvSpPr/>
          <p:nvPr/>
        </p:nvSpPr>
        <p:spPr>
          <a:xfrm>
            <a:off x="307908" y="196982"/>
            <a:ext cx="546085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Structure of the course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5C84E7-349E-4975-B02C-446B398E3887}"/>
              </a:ext>
            </a:extLst>
          </p:cNvPr>
          <p:cNvSpPr txBox="1"/>
          <p:nvPr/>
        </p:nvSpPr>
        <p:spPr>
          <a:xfrm>
            <a:off x="1138805" y="1316281"/>
            <a:ext cx="465063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5-10 mins of presentation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s-ES" sz="2400" dirty="0" err="1"/>
              <a:t>Exercises</a:t>
            </a:r>
            <a:r>
              <a:rPr lang="es-ES" sz="2400" dirty="0"/>
              <a:t> </a:t>
            </a:r>
            <a:r>
              <a:rPr lang="es-ES" sz="2400" dirty="0" err="1"/>
              <a:t>proposals</a:t>
            </a:r>
            <a:r>
              <a:rPr lang="es-ES" sz="2400" dirty="0"/>
              <a:t> and </a:t>
            </a:r>
            <a:r>
              <a:rPr lang="es-ES" sz="2400" dirty="0" err="1"/>
              <a:t>methods</a:t>
            </a:r>
            <a:endParaRPr lang="es-ES" sz="2400" dirty="0"/>
          </a:p>
          <a:p>
            <a:pPr marL="342900" indent="-342900">
              <a:buFont typeface="+mj-lt"/>
              <a:buAutoNum type="arabicPeriod"/>
            </a:pPr>
            <a:endParaRPr lang="es-ES" sz="2400" dirty="0"/>
          </a:p>
          <a:p>
            <a:pPr marL="342900" indent="-342900">
              <a:buFont typeface="+mj-lt"/>
              <a:buAutoNum type="arabicPeriod"/>
            </a:pPr>
            <a:r>
              <a:rPr lang="es-ES" sz="2400" dirty="0" err="1"/>
              <a:t>Hands</a:t>
            </a:r>
            <a:r>
              <a:rPr lang="es-ES" sz="2400" dirty="0"/>
              <a:t> </a:t>
            </a:r>
            <a:r>
              <a:rPr lang="es-ES" sz="2400" dirty="0" err="1"/>
              <a:t>on</a:t>
            </a:r>
            <a:r>
              <a:rPr lang="es-ES" sz="2400" dirty="0"/>
              <a:t> 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4F02DF-3087-4C28-9601-D3A8BBA1E49C}"/>
              </a:ext>
            </a:extLst>
          </p:cNvPr>
          <p:cNvSpPr txBox="1"/>
          <p:nvPr/>
        </p:nvSpPr>
        <p:spPr>
          <a:xfrm>
            <a:off x="504308" y="3602728"/>
            <a:ext cx="91941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 week of duration			</a:t>
            </a:r>
          </a:p>
          <a:p>
            <a:endParaRPr lang="en-US" sz="2400" dirty="0"/>
          </a:p>
          <a:p>
            <a:r>
              <a:rPr lang="en-US" sz="2400" dirty="0"/>
              <a:t>All work will be performed with most recent versions of R and </a:t>
            </a:r>
            <a:r>
              <a:rPr lang="en-US" sz="2400" dirty="0" err="1"/>
              <a:t>Rstudio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4087220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6088F218-1A05-4D53-BA08-DA982BA02B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1FB12DDF-DAAC-4F16-B4D7-34E46E3D9B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C5A30C-E966-4096-BC9C-83D19321878D}"/>
              </a:ext>
            </a:extLst>
          </p:cNvPr>
          <p:cNvSpPr/>
          <p:nvPr/>
        </p:nvSpPr>
        <p:spPr>
          <a:xfrm>
            <a:off x="1230361" y="6144175"/>
            <a:ext cx="26169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Basics and Foundations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24B2DB-462C-4235-86D2-5DFFE3A56031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4035872-F235-4E92-837A-1A6BC4094D33}"/>
              </a:ext>
            </a:extLst>
          </p:cNvPr>
          <p:cNvSpPr/>
          <p:nvPr/>
        </p:nvSpPr>
        <p:spPr>
          <a:xfrm>
            <a:off x="307908" y="196982"/>
            <a:ext cx="261276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is R?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74029F-0197-431C-A572-84826F6E035F}"/>
              </a:ext>
            </a:extLst>
          </p:cNvPr>
          <p:cNvSpPr txBox="1"/>
          <p:nvPr/>
        </p:nvSpPr>
        <p:spPr>
          <a:xfrm>
            <a:off x="723356" y="1829465"/>
            <a:ext cx="746840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“R is a language and environment for statistical computing and graphics.” </a:t>
            </a:r>
            <a:r>
              <a:rPr lang="en-US" sz="2800" dirty="0"/>
              <a:t>The R project</a:t>
            </a:r>
            <a:endParaRPr lang="es-ES" sz="2800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B531E8-0A97-44BD-BB37-BD3F340FEC18}"/>
              </a:ext>
            </a:extLst>
          </p:cNvPr>
          <p:cNvSpPr txBox="1"/>
          <p:nvPr/>
        </p:nvSpPr>
        <p:spPr>
          <a:xfrm>
            <a:off x="3911304" y="3898340"/>
            <a:ext cx="73719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R is a functional language in the sense that every piece of work is performed by a function. And every function and variables are objects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144213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BDD1B6EA-0538-4495-A903-3C2BC3000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596F8296-F7CD-44D1-8E89-F954DA62E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794523A-D924-4A70-B7A3-179D10E45095}"/>
              </a:ext>
            </a:extLst>
          </p:cNvPr>
          <p:cNvSpPr/>
          <p:nvPr/>
        </p:nvSpPr>
        <p:spPr>
          <a:xfrm>
            <a:off x="1230361" y="6144175"/>
            <a:ext cx="26169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Basics and Foundations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62ABAC-BA80-4B52-9F32-5F4F0D21CB58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374CD70-9611-48FD-9FFE-8A1ADEE36215}"/>
              </a:ext>
            </a:extLst>
          </p:cNvPr>
          <p:cNvSpPr/>
          <p:nvPr/>
        </p:nvSpPr>
        <p:spPr>
          <a:xfrm>
            <a:off x="307908" y="196982"/>
            <a:ext cx="192309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Why R?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5EBD5-BE01-4D2F-906C-070038A9C49B}"/>
              </a:ext>
            </a:extLst>
          </p:cNvPr>
          <p:cNvSpPr txBox="1"/>
          <p:nvPr/>
        </p:nvSpPr>
        <p:spPr>
          <a:xfrm>
            <a:off x="723356" y="1157388"/>
            <a:ext cx="1103321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It is written by the experts on the field, so you know is legit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s-ES" sz="2000" dirty="0" err="1"/>
              <a:t>It</a:t>
            </a:r>
            <a:r>
              <a:rPr lang="es-ES" sz="2000" dirty="0"/>
              <a:t> </a:t>
            </a:r>
            <a:r>
              <a:rPr lang="es-ES" sz="2000" dirty="0" err="1"/>
              <a:t>is</a:t>
            </a:r>
            <a:r>
              <a:rPr lang="es-ES" sz="2000" dirty="0"/>
              <a:t> free, </a:t>
            </a:r>
            <a:r>
              <a:rPr lang="es-ES" sz="2000" dirty="0" err="1"/>
              <a:t>we</a:t>
            </a:r>
            <a:r>
              <a:rPr lang="es-ES" sz="2000" dirty="0"/>
              <a:t> </a:t>
            </a:r>
            <a:r>
              <a:rPr lang="es-ES" sz="2000" dirty="0" err="1"/>
              <a:t>all</a:t>
            </a:r>
            <a:r>
              <a:rPr lang="es-ES" sz="2000" dirty="0"/>
              <a:t> can use </a:t>
            </a:r>
            <a:r>
              <a:rPr lang="es-ES" sz="2000" dirty="0" err="1"/>
              <a:t>it</a:t>
            </a:r>
            <a:endParaRPr lang="es-ES" sz="2000" dirty="0"/>
          </a:p>
          <a:p>
            <a:pPr marL="457200" indent="-457200">
              <a:buAutoNum type="arabicPeriod"/>
            </a:pPr>
            <a:endParaRPr lang="es-ES" sz="2000" dirty="0"/>
          </a:p>
          <a:p>
            <a:pPr marL="457200" indent="-457200">
              <a:buAutoNum type="arabicPeriod"/>
            </a:pPr>
            <a:r>
              <a:rPr lang="es-ES" sz="2000" dirty="0"/>
              <a:t>Works </a:t>
            </a:r>
            <a:r>
              <a:rPr lang="es-ES" sz="2000" dirty="0" err="1"/>
              <a:t>whatever</a:t>
            </a:r>
            <a:r>
              <a:rPr lang="es-ES" sz="2000" dirty="0"/>
              <a:t> </a:t>
            </a:r>
            <a:r>
              <a:rPr lang="es-ES" sz="2000" dirty="0" err="1"/>
              <a:t>system</a:t>
            </a:r>
            <a:r>
              <a:rPr lang="es-ES" sz="2000" dirty="0"/>
              <a:t> </a:t>
            </a:r>
            <a:r>
              <a:rPr lang="es-ES" sz="2000" dirty="0" err="1"/>
              <a:t>you</a:t>
            </a:r>
            <a:r>
              <a:rPr lang="es-ES" sz="2000" dirty="0"/>
              <a:t> use (Windows, Mac </a:t>
            </a:r>
            <a:r>
              <a:rPr lang="es-ES" sz="2000" dirty="0" err="1"/>
              <a:t>or</a:t>
            </a:r>
            <a:r>
              <a:rPr lang="es-ES" sz="2000" dirty="0"/>
              <a:t> Unix)</a:t>
            </a:r>
          </a:p>
          <a:p>
            <a:pPr marL="457200" indent="-457200">
              <a:buAutoNum type="arabicPeriod"/>
            </a:pPr>
            <a:endParaRPr lang="es-ES" sz="2000" dirty="0"/>
          </a:p>
          <a:p>
            <a:pPr marL="457200" indent="-457200">
              <a:buAutoNum type="arabicPeriod"/>
            </a:pPr>
            <a:r>
              <a:rPr lang="es-ES" sz="2000" dirty="0" err="1"/>
              <a:t>It</a:t>
            </a:r>
            <a:r>
              <a:rPr lang="es-ES" sz="2000" dirty="0"/>
              <a:t> </a:t>
            </a:r>
            <a:r>
              <a:rPr lang="es-ES" sz="2000" dirty="0" err="1"/>
              <a:t>is</a:t>
            </a:r>
            <a:r>
              <a:rPr lang="es-ES" sz="2000" dirty="0"/>
              <a:t> open </a:t>
            </a:r>
            <a:r>
              <a:rPr lang="es-ES" sz="2000" dirty="0" err="1"/>
              <a:t>source</a:t>
            </a:r>
            <a:r>
              <a:rPr lang="es-ES" sz="2000" dirty="0"/>
              <a:t>: </a:t>
            </a:r>
            <a:r>
              <a:rPr lang="es-ES" sz="2000" dirty="0" err="1"/>
              <a:t>you</a:t>
            </a:r>
            <a:r>
              <a:rPr lang="es-ES" sz="2000" dirty="0"/>
              <a:t> can </a:t>
            </a:r>
            <a:r>
              <a:rPr lang="es-ES" sz="2000" dirty="0" err="1"/>
              <a:t>modify</a:t>
            </a:r>
            <a:r>
              <a:rPr lang="es-ES" sz="2000" dirty="0"/>
              <a:t> </a:t>
            </a:r>
            <a:r>
              <a:rPr lang="es-ES" sz="2000" dirty="0" err="1"/>
              <a:t>whatever</a:t>
            </a:r>
            <a:r>
              <a:rPr lang="es-ES" sz="2000" dirty="0"/>
              <a:t> </a:t>
            </a:r>
            <a:r>
              <a:rPr lang="es-ES" sz="2000" dirty="0" err="1"/>
              <a:t>you</a:t>
            </a:r>
            <a:r>
              <a:rPr lang="es-ES" sz="2000" dirty="0"/>
              <a:t> </a:t>
            </a:r>
            <a:r>
              <a:rPr lang="es-ES" sz="2000" dirty="0" err="1"/>
              <a:t>want</a:t>
            </a:r>
            <a:r>
              <a:rPr lang="es-ES" sz="2000" dirty="0"/>
              <a:t> (</a:t>
            </a:r>
            <a:r>
              <a:rPr lang="es-ES" sz="2000" dirty="0" err="1"/>
              <a:t>given</a:t>
            </a:r>
            <a:r>
              <a:rPr lang="es-ES" sz="2000" dirty="0"/>
              <a:t> </a:t>
            </a:r>
            <a:r>
              <a:rPr lang="es-ES" sz="2000" dirty="0" err="1"/>
              <a:t>knowledge</a:t>
            </a:r>
            <a:r>
              <a:rPr lang="es-ES" sz="2000" dirty="0"/>
              <a:t>)</a:t>
            </a:r>
          </a:p>
          <a:p>
            <a:pPr marL="457200" indent="-457200">
              <a:buAutoNum type="arabicPeriod"/>
            </a:pPr>
            <a:endParaRPr lang="es-ES" sz="2000" dirty="0"/>
          </a:p>
          <a:p>
            <a:pPr marL="457200" indent="-457200">
              <a:buAutoNum type="arabicPeriod"/>
            </a:pPr>
            <a:r>
              <a:rPr lang="es-ES" sz="2000" dirty="0" err="1"/>
              <a:t>It</a:t>
            </a:r>
            <a:r>
              <a:rPr lang="es-ES" sz="2000" dirty="0"/>
              <a:t> </a:t>
            </a:r>
            <a:r>
              <a:rPr lang="es-ES" sz="2000" dirty="0" err="1"/>
              <a:t>is</a:t>
            </a:r>
            <a:r>
              <a:rPr lang="es-ES" sz="2000" dirty="0"/>
              <a:t> a Jack </a:t>
            </a:r>
            <a:r>
              <a:rPr lang="es-ES" sz="2000" dirty="0" err="1"/>
              <a:t>of</a:t>
            </a:r>
            <a:r>
              <a:rPr lang="es-ES" sz="2000" dirty="0"/>
              <a:t> </a:t>
            </a:r>
            <a:r>
              <a:rPr lang="es-ES" sz="2000" dirty="0" err="1"/>
              <a:t>all</a:t>
            </a:r>
            <a:r>
              <a:rPr lang="es-ES" sz="2000" dirty="0"/>
              <a:t> </a:t>
            </a:r>
            <a:r>
              <a:rPr lang="es-ES" sz="2000" dirty="0" err="1"/>
              <a:t>trades</a:t>
            </a:r>
            <a:r>
              <a:rPr lang="es-ES" sz="2000" dirty="0"/>
              <a:t>: </a:t>
            </a:r>
            <a:r>
              <a:rPr lang="es-ES" sz="2000" dirty="0" err="1"/>
              <a:t>you</a:t>
            </a:r>
            <a:r>
              <a:rPr lang="es-ES" sz="2000" dirty="0"/>
              <a:t> can run </a:t>
            </a:r>
            <a:r>
              <a:rPr lang="es-ES" sz="2000" dirty="0" err="1"/>
              <a:t>statistics</a:t>
            </a:r>
            <a:r>
              <a:rPr lang="es-ES" sz="2000" dirty="0"/>
              <a:t>, </a:t>
            </a:r>
            <a:r>
              <a:rPr lang="es-ES" sz="2000" dirty="0" err="1"/>
              <a:t>make</a:t>
            </a:r>
            <a:r>
              <a:rPr lang="es-ES" sz="2000" dirty="0"/>
              <a:t> </a:t>
            </a:r>
            <a:r>
              <a:rPr lang="es-ES" sz="2000" dirty="0" err="1"/>
              <a:t>graphs</a:t>
            </a:r>
            <a:r>
              <a:rPr lang="es-ES" sz="2000" dirty="0"/>
              <a:t>, </a:t>
            </a:r>
            <a:r>
              <a:rPr lang="es-ES" sz="2000" dirty="0" err="1"/>
              <a:t>write</a:t>
            </a:r>
            <a:r>
              <a:rPr lang="es-ES" sz="2000" dirty="0"/>
              <a:t> </a:t>
            </a:r>
            <a:r>
              <a:rPr lang="es-ES" sz="2000" dirty="0" err="1"/>
              <a:t>papers</a:t>
            </a:r>
            <a:r>
              <a:rPr lang="es-ES" sz="2000" dirty="0"/>
              <a:t>, </a:t>
            </a:r>
            <a:r>
              <a:rPr lang="es-ES" sz="2000" dirty="0" err="1"/>
              <a:t>develop</a:t>
            </a:r>
            <a:r>
              <a:rPr lang="es-ES" sz="2000" dirty="0"/>
              <a:t> webs, </a:t>
            </a:r>
            <a:r>
              <a:rPr lang="es-ES" sz="2000" dirty="0" err="1"/>
              <a:t>etc</a:t>
            </a:r>
            <a:endParaRPr lang="es-ES" sz="2000" dirty="0"/>
          </a:p>
          <a:p>
            <a:pPr marL="457200" indent="-457200">
              <a:buAutoNum type="arabicPeriod"/>
            </a:pPr>
            <a:endParaRPr lang="es-ES" sz="2000" dirty="0"/>
          </a:p>
          <a:p>
            <a:pPr marL="457200" indent="-457200">
              <a:buAutoNum type="arabicPeriod"/>
            </a:pPr>
            <a:r>
              <a:rPr lang="es-ES" sz="2000" dirty="0" err="1"/>
              <a:t>There</a:t>
            </a:r>
            <a:r>
              <a:rPr lang="es-ES" sz="2000" dirty="0"/>
              <a:t> </a:t>
            </a:r>
            <a:r>
              <a:rPr lang="es-ES" sz="2000" dirty="0" err="1"/>
              <a:t>is</a:t>
            </a:r>
            <a:r>
              <a:rPr lang="es-ES" sz="2000" dirty="0"/>
              <a:t> a </a:t>
            </a:r>
            <a:r>
              <a:rPr lang="es-ES" sz="2000" dirty="0" err="1"/>
              <a:t>whole</a:t>
            </a:r>
            <a:r>
              <a:rPr lang="es-ES" sz="2000" dirty="0"/>
              <a:t> </a:t>
            </a:r>
            <a:r>
              <a:rPr lang="es-ES" sz="2000" dirty="0" err="1"/>
              <a:t>community</a:t>
            </a:r>
            <a:r>
              <a:rPr lang="es-ES" sz="2000" dirty="0"/>
              <a:t> </a:t>
            </a:r>
            <a:r>
              <a:rPr lang="es-ES" sz="2000" dirty="0" err="1"/>
              <a:t>developing</a:t>
            </a:r>
            <a:r>
              <a:rPr lang="es-ES" sz="2000" dirty="0"/>
              <a:t> and </a:t>
            </a:r>
            <a:r>
              <a:rPr lang="es-ES" sz="2000" dirty="0" err="1"/>
              <a:t>using</a:t>
            </a:r>
            <a:r>
              <a:rPr lang="es-ES" sz="2000" dirty="0"/>
              <a:t> R, so </a:t>
            </a:r>
            <a:r>
              <a:rPr lang="es-ES" sz="2000" dirty="0" err="1"/>
              <a:t>whatever</a:t>
            </a:r>
            <a:r>
              <a:rPr lang="es-ES" sz="2000" dirty="0"/>
              <a:t> </a:t>
            </a:r>
            <a:r>
              <a:rPr lang="es-ES" sz="2000" dirty="0" err="1"/>
              <a:t>problem</a:t>
            </a:r>
            <a:r>
              <a:rPr lang="es-ES" sz="2000" dirty="0"/>
              <a:t> </a:t>
            </a:r>
            <a:r>
              <a:rPr lang="es-ES" sz="2000" dirty="0" err="1"/>
              <a:t>you</a:t>
            </a:r>
            <a:r>
              <a:rPr lang="es-ES" sz="2000" dirty="0"/>
              <a:t> are </a:t>
            </a:r>
            <a:r>
              <a:rPr lang="es-ES" sz="2000" dirty="0" err="1"/>
              <a:t>facing</a:t>
            </a:r>
            <a:r>
              <a:rPr lang="es-ES" sz="2000" dirty="0"/>
              <a:t>, </a:t>
            </a:r>
            <a:r>
              <a:rPr lang="es-ES" sz="2000" dirty="0" err="1"/>
              <a:t>someone</a:t>
            </a:r>
            <a:r>
              <a:rPr lang="es-ES" sz="2000" dirty="0"/>
              <a:t> </a:t>
            </a:r>
            <a:r>
              <a:rPr lang="es-ES" sz="2000" dirty="0" err="1"/>
              <a:t>have</a:t>
            </a:r>
            <a:r>
              <a:rPr lang="es-ES" sz="2000" dirty="0"/>
              <a:t> </a:t>
            </a:r>
            <a:r>
              <a:rPr lang="es-ES" sz="2000" dirty="0" err="1"/>
              <a:t>already</a:t>
            </a:r>
            <a:r>
              <a:rPr lang="es-ES" sz="2000" dirty="0"/>
              <a:t> </a:t>
            </a:r>
            <a:r>
              <a:rPr lang="es-ES" sz="2000" dirty="0" err="1"/>
              <a:t>solved</a:t>
            </a:r>
            <a:r>
              <a:rPr lang="es-ES" sz="2000" dirty="0"/>
              <a:t> and </a:t>
            </a:r>
            <a:r>
              <a:rPr lang="es-ES" sz="2000" dirty="0" err="1"/>
              <a:t>posted</a:t>
            </a:r>
            <a:r>
              <a:rPr lang="es-ES" sz="2000" dirty="0"/>
              <a:t> </a:t>
            </a:r>
            <a:r>
              <a:rPr lang="es-ES" sz="2000" dirty="0" err="1"/>
              <a:t>it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416039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45DC37BE-46C7-4D6F-B334-71F2DB91F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232DFC8B-B65D-4F03-9049-7967608896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83F47A-C6B9-4DFC-97E7-9AE3A42B71F6}"/>
              </a:ext>
            </a:extLst>
          </p:cNvPr>
          <p:cNvSpPr/>
          <p:nvPr/>
        </p:nvSpPr>
        <p:spPr>
          <a:xfrm>
            <a:off x="1230361" y="6144175"/>
            <a:ext cx="26169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Basics and Foundations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FA0BD9-C1F1-4300-BC82-D274C5A284CD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526DECB-0A8E-4F8C-89A9-44FEA82218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62" t="17980" r="9842" b="22299"/>
          <a:stretch/>
        </p:blipFill>
        <p:spPr>
          <a:xfrm>
            <a:off x="713232" y="1691640"/>
            <a:ext cx="5477256" cy="3127245"/>
          </a:xfrm>
          <a:prstGeom prst="rect">
            <a:avLst/>
          </a:prstGeom>
          <a:solidFill>
            <a:srgbClr val="000000">
              <a:shade val="95000"/>
            </a:srgbClr>
          </a:solidFill>
          <a:ln w="5715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9CB7DE-28F7-4D7F-AF99-52F491ADBBA1}"/>
              </a:ext>
            </a:extLst>
          </p:cNvPr>
          <p:cNvSpPr txBox="1"/>
          <p:nvPr/>
        </p:nvSpPr>
        <p:spPr>
          <a:xfrm>
            <a:off x="6653200" y="1688359"/>
            <a:ext cx="50775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Pain we endure. Faulty weaponry we do not.</a:t>
            </a:r>
          </a:p>
          <a:p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God of War</a:t>
            </a:r>
            <a:endParaRPr lang="es-E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B76110-4AFE-4BB4-BFB4-8BC87E3682B6}"/>
              </a:ext>
            </a:extLst>
          </p:cNvPr>
          <p:cNvSpPr txBox="1"/>
          <p:nvPr/>
        </p:nvSpPr>
        <p:spPr>
          <a:xfrm>
            <a:off x="6744640" y="3108960"/>
            <a:ext cx="4953728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Always keep your skills and toolboxes in check and </a:t>
            </a:r>
          </a:p>
          <a:p>
            <a:r>
              <a:rPr lang="en-US" dirty="0"/>
              <a:t>update them when needed.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3200" dirty="0"/>
              <a:t>KEEP SHARP</a:t>
            </a:r>
            <a:endParaRPr lang="es-ES" sz="3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7B0AAB7-A6FB-4B7E-ABE1-837A61D34E2E}"/>
              </a:ext>
            </a:extLst>
          </p:cNvPr>
          <p:cNvSpPr/>
          <p:nvPr/>
        </p:nvSpPr>
        <p:spPr>
          <a:xfrm>
            <a:off x="205273" y="191797"/>
            <a:ext cx="702833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Setting up R in your computer</a:t>
            </a:r>
          </a:p>
        </p:txBody>
      </p:sp>
    </p:spTree>
    <p:extLst>
      <p:ext uri="{BB962C8B-B14F-4D97-AF65-F5344CB8AC3E}">
        <p14:creationId xmlns:p14="http://schemas.microsoft.com/office/powerpoint/2010/main" val="3295655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CECC6397-CF53-4637-91B0-867CE5CD0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B9C43FD6-5A41-4E33-85E1-62CCD72B26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DBCD2A-6DF3-4A75-8C3D-58B46393DEA3}"/>
              </a:ext>
            </a:extLst>
          </p:cNvPr>
          <p:cNvSpPr/>
          <p:nvPr/>
        </p:nvSpPr>
        <p:spPr>
          <a:xfrm>
            <a:off x="1230361" y="6144175"/>
            <a:ext cx="26169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Basics and Foundations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1138E6C-33FC-4DC4-A41C-D5AC198CD650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9C92818-E9FF-4A72-B62C-C27B64322BF6}"/>
              </a:ext>
            </a:extLst>
          </p:cNvPr>
          <p:cNvSpPr txBox="1"/>
          <p:nvPr/>
        </p:nvSpPr>
        <p:spPr>
          <a:xfrm>
            <a:off x="592604" y="3307496"/>
            <a:ext cx="68398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Follow the instructions on the PDF named “Installing R in windows”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Open the R GUI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Open </a:t>
            </a:r>
            <a:r>
              <a:rPr lang="en-US" dirty="0" err="1"/>
              <a:t>Rstudio</a:t>
            </a:r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8B03F9A-95C4-40D6-853E-E56CE1165053}"/>
              </a:ext>
            </a:extLst>
          </p:cNvPr>
          <p:cNvGrpSpPr/>
          <p:nvPr/>
        </p:nvGrpSpPr>
        <p:grpSpPr>
          <a:xfrm>
            <a:off x="592604" y="191797"/>
            <a:ext cx="3730403" cy="2441905"/>
            <a:chOff x="205273" y="173509"/>
            <a:chExt cx="3730403" cy="2441905"/>
          </a:xfrm>
        </p:grpSpPr>
        <p:pic>
          <p:nvPicPr>
            <p:cNvPr id="13" name="Picture 12" descr="A picture containing text, wall&#10;&#10;Description automatically generated">
              <a:extLst>
                <a:ext uri="{FF2B5EF4-FFF2-40B4-BE49-F238E27FC236}">
                  <a16:creationId xmlns:a16="http://schemas.microsoft.com/office/drawing/2014/main" id="{87687620-4CCF-41EF-B945-51CED8A06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273" y="173509"/>
              <a:ext cx="3488436" cy="244190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CB58EC4-63F4-454A-9547-EFA24932B0D4}"/>
                </a:ext>
              </a:extLst>
            </p:cNvPr>
            <p:cNvSpPr/>
            <p:nvPr/>
          </p:nvSpPr>
          <p:spPr>
            <a:xfrm>
              <a:off x="1624166" y="1073673"/>
              <a:ext cx="2311510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000" b="1" cap="none" spc="0" dirty="0">
                  <a:ln w="12700">
                    <a:solidFill>
                      <a:srgbClr val="0070C0"/>
                    </a:solidFill>
                    <a:prstDash val="solid"/>
                  </a:ln>
                  <a:solidFill>
                    <a:schemeClr val="bg1"/>
                  </a:solidFill>
                  <a:effectLst/>
                  <a:latin typeface="Arial Black" panose="020B0A04020102020204" pitchFamily="34" charset="0"/>
                </a:rPr>
                <a:t>TO UNINSTALL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AF01295-2ED6-4DF2-B408-95813BDF64C8}"/>
                </a:ext>
              </a:extLst>
            </p:cNvPr>
            <p:cNvSpPr/>
            <p:nvPr/>
          </p:nvSpPr>
          <p:spPr>
            <a:xfrm>
              <a:off x="2011497" y="1354911"/>
              <a:ext cx="1536847" cy="46166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400" b="1" cap="none" spc="0" dirty="0">
                  <a:ln w="22225">
                    <a:solidFill>
                      <a:srgbClr val="B50B33"/>
                    </a:solidFill>
                    <a:prstDash val="solid"/>
                  </a:ln>
                  <a:solidFill>
                    <a:schemeClr val="bg1"/>
                  </a:solidFill>
                  <a:effectLst/>
                  <a:latin typeface="Arial Black" panose="020B0A04020102020204" pitchFamily="34" charset="0"/>
                </a:rPr>
                <a:t>YOUR R</a:t>
              </a:r>
              <a:endParaRPr lang="en-US" sz="2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endParaRP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B41D4A2-695A-4C72-9FE6-278DA3FBBFA2}"/>
              </a:ext>
            </a:extLst>
          </p:cNvPr>
          <p:cNvSpPr/>
          <p:nvPr/>
        </p:nvSpPr>
        <p:spPr>
          <a:xfrm>
            <a:off x="4323007" y="812063"/>
            <a:ext cx="68524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Let’s get all a fresh start</a:t>
            </a:r>
          </a:p>
        </p:txBody>
      </p:sp>
    </p:spTree>
    <p:extLst>
      <p:ext uri="{BB962C8B-B14F-4D97-AF65-F5344CB8AC3E}">
        <p14:creationId xmlns:p14="http://schemas.microsoft.com/office/powerpoint/2010/main" val="181938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FD2C7C-7C45-4666-AE60-85297C16E655}"/>
              </a:ext>
            </a:extLst>
          </p:cNvPr>
          <p:cNvSpPr/>
          <p:nvPr/>
        </p:nvSpPr>
        <p:spPr>
          <a:xfrm>
            <a:off x="205273" y="191797"/>
            <a:ext cx="225497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Packages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E3899DEF-52EB-4C47-A1B8-E8D89052E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C54050F4-6B79-4EC3-A7EB-57CBE1D71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2442FDE-A9D4-4C58-8FF2-CCFD7173CEEF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51759F-AA88-4D33-A377-C8A8DC504931}"/>
              </a:ext>
            </a:extLst>
          </p:cNvPr>
          <p:cNvSpPr txBox="1"/>
          <p:nvPr/>
        </p:nvSpPr>
        <p:spPr>
          <a:xfrm>
            <a:off x="681835" y="1541604"/>
            <a:ext cx="107256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Packages are extensions of the functionality of R and contain new functions, data and help files. There are three sources for packages:</a:t>
            </a:r>
          </a:p>
          <a:p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CRAN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Bioconductor (mainly bioinformatics)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GitHub (cutting edge)</a:t>
            </a:r>
          </a:p>
        </p:txBody>
      </p:sp>
    </p:spTree>
    <p:extLst>
      <p:ext uri="{BB962C8B-B14F-4D97-AF65-F5344CB8AC3E}">
        <p14:creationId xmlns:p14="http://schemas.microsoft.com/office/powerpoint/2010/main" val="2705191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54FE50-8CA4-4F2F-8693-DCAC364389E3}"/>
              </a:ext>
            </a:extLst>
          </p:cNvPr>
          <p:cNvSpPr/>
          <p:nvPr/>
        </p:nvSpPr>
        <p:spPr>
          <a:xfrm>
            <a:off x="205273" y="191797"/>
            <a:ext cx="739381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Packages. Installing and loading</a:t>
            </a:r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0E82338D-D9E8-48BE-B309-5DD82F171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8" y="6022258"/>
            <a:ext cx="830897" cy="643945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EDFBA327-573E-4CA7-8E2F-7CE1CCBF16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4" y="5985282"/>
            <a:ext cx="830898" cy="71789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40CFF4-BC31-490C-BB23-6941ED4B1610}"/>
              </a:ext>
            </a:extLst>
          </p:cNvPr>
          <p:cNvCxnSpPr/>
          <p:nvPr/>
        </p:nvCxnSpPr>
        <p:spPr>
          <a:xfrm>
            <a:off x="205273" y="5794316"/>
            <a:ext cx="1167881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">
            <a:extLst>
              <a:ext uri="{FF2B5EF4-FFF2-40B4-BE49-F238E27FC236}">
                <a16:creationId xmlns:a16="http://schemas.microsoft.com/office/drawing/2014/main" id="{BD2BA44B-FC2F-4A86-A131-89D0BFA68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277" y="1303479"/>
            <a:ext cx="709681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install.packages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(‘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package1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',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sz="2000" dirty="0" err="1">
                <a:latin typeface="Consolas" panose="020B0609020204030204" pitchFamily="49" charset="0"/>
              </a:rPr>
              <a:t>library</a:t>
            </a:r>
            <a:r>
              <a:rPr lang="es-ES" altLang="es-ES" sz="2000" dirty="0">
                <a:latin typeface="Consolas" panose="020B0609020204030204" pitchFamily="49" charset="0"/>
              </a:rPr>
              <a:t>(package1)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2444382"/>
      </p:ext>
    </p:extLst>
  </p:cSld>
  <p:clrMapOvr>
    <a:masterClrMapping/>
  </p:clrMapOvr>
</p:sld>
</file>

<file path=ppt/theme/theme1.xml><?xml version="1.0" encoding="utf-8"?>
<a:theme xmlns:a="http://schemas.openxmlformats.org/drawingml/2006/main" name="Them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R" id="{E61D8B5F-79F7-4E2E-A44C-8261F9DEAFD6}" vid="{C975CC8A-BDC3-4B94-8CA9-1C5100FF26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ThemeR</Template>
  <TotalTime>1214</TotalTime>
  <Words>627</Words>
  <Application>Microsoft Office PowerPoint</Application>
  <PresentationFormat>Widescreen</PresentationFormat>
  <Paragraphs>123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Consolas</vt:lpstr>
      <vt:lpstr>Times New Roman</vt:lpstr>
      <vt:lpstr>ThemeR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Estevez-Barcia</dc:creator>
  <cp:lastModifiedBy>Daniel Estevez-Barcia</cp:lastModifiedBy>
  <cp:revision>56</cp:revision>
  <dcterms:created xsi:type="dcterms:W3CDTF">2020-11-22T14:56:24Z</dcterms:created>
  <dcterms:modified xsi:type="dcterms:W3CDTF">2021-05-04T12:10:50Z</dcterms:modified>
</cp:coreProperties>
</file>

<file path=docProps/thumbnail.jpeg>
</file>